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</p:sldMasterIdLst>
  <p:notesMasterIdLst>
    <p:notesMasterId r:id="rId11"/>
  </p:notesMasterIdLst>
  <p:sldIdLst>
    <p:sldId id="256" r:id="rId4"/>
    <p:sldId id="258" r:id="rId5"/>
    <p:sldId id="262" r:id="rId6"/>
    <p:sldId id="264" r:id="rId7"/>
    <p:sldId id="260" r:id="rId8"/>
    <p:sldId id="263" r:id="rId9"/>
    <p:sldId id="265" r:id="rId10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36" autoAdjust="0"/>
  </p:normalViewPr>
  <p:slideViewPr>
    <p:cSldViewPr snapToGrid="0">
      <p:cViewPr varScale="1">
        <p:scale>
          <a:sx n="150" d="100"/>
          <a:sy n="150" d="100"/>
        </p:scale>
        <p:origin x="9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/>
            <a:fld id="{330BC997-DA58-41A6-A262-07DD141E03F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360° images and videos are becoming increasingly ubiquitous as they are supported by evermore 360° cameras, media distribution platforms and displays.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Optical flow is necessary data for many 360° media processing tasks.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unique distortion of 360° images is not supported by existing perspective optical flow methods, which show large errors, especially at two poles.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Compared to perspective images, the commonly used equirectangular projection of 360° images introduces two key problems.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First, large distortions near the poles at the top and bottom of the images.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Second, the wrap-around from the left to the right edge of images.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To solve the wrap-around problem, we define 360° optical flow to be the shortest geodesic distance on the sphere.</a:t>
            </a:r>
          </a:p>
        </p:txBody>
      </p:sp>
    </p:spTree>
    <p:extLst>
      <p:ext uri="{BB962C8B-B14F-4D97-AF65-F5344CB8AC3E}">
        <p14:creationId xmlns:p14="http://schemas.microsoft.com/office/powerpoint/2010/main" val="268397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CNN-based 360° optical flow methods are limited by the size of GPU memory, and therefore cannot process high-resolution images.</a:t>
            </a:r>
          </a:p>
          <a:p>
            <a:r>
              <a:rPr lang="en-US" dirty="0"/>
              <a:t>And perspective optical flow methods are not aware of 360° image distortion.</a:t>
            </a:r>
          </a:p>
          <a:p>
            <a:r>
              <a:rPr lang="en-US" dirty="0"/>
              <a:t>Inspired by tangent-image-based methods, we propose a tangent-image-based method for high-resolution 360° optical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30BC997-DA58-41A6-A262-07DD141E03F3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50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key idea is to use gnomonic projection for extracting perspective images from 360° images,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and to use global rotation warping for mitigate the relative motion between two images.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Our method composes of 3 steps.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first step uses the ERP [equirectangular?] optical flow to align the target image to the source image.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second step uses </a:t>
            </a:r>
            <a:r>
              <a:rPr lang="en-US" sz="2000" b="0" strike="noStrike" spc="-1" dirty="0" err="1">
                <a:latin typeface="Arial"/>
              </a:rPr>
              <a:t>cubemap</a:t>
            </a:r>
            <a:r>
              <a:rPr lang="en-US" sz="2000" b="0" strike="noStrike" spc="-1" dirty="0">
                <a:latin typeface="Arial"/>
              </a:rPr>
              <a:t> optical flow to reduce 360° image distortions.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third step uses icosahedron optical flow to refine the local detail of optical flow, which is fused into the final 360° optical flow with the global rotation warping.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uniformly sample the pixels in the 360° images, we project them to perspective images that are tangent to the faces of first a </a:t>
            </a:r>
            <a:r>
              <a:rPr lang="en-US" dirty="0" err="1"/>
              <a:t>cubemap</a:t>
            </a:r>
            <a:r>
              <a:rPr lang="en-US" dirty="0"/>
              <a:t> and then an icosahedron.</a:t>
            </a:r>
          </a:p>
          <a:p>
            <a:r>
              <a:rPr lang="en-US" dirty="0"/>
              <a:t>We use gnomonic projection to project pixel from a spherical image to the tangent images.</a:t>
            </a:r>
          </a:p>
          <a:p>
            <a:r>
              <a:rPr lang="en-US" dirty="0"/>
              <a:t>For better optical flow consistency across adjacent tangent images, we pad the tangent images and use the </a:t>
            </a:r>
            <a:r>
              <a:rPr lang="en-US" dirty="0" err="1"/>
              <a:t>colour</a:t>
            </a:r>
            <a:r>
              <a:rPr lang="en-US" dirty="0"/>
              <a:t> difference to blend optical flow predictions in the overlapping regions.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30BC997-DA58-41A6-A262-07DD141E03F3}" type="slidenum">
              <a:rPr lang="en-US" sz="1400" b="0" strike="noStrike" spc="-1" smtClean="0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779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To measure the quality of 360° optical flow, we propose spherical error metrics on the unit sphere using the geodesic distance instead of Euclidean distance, which correctly handle distortions and wrap-around.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Here, we visualize optical flow errors using the spherical end-point error, or SEPE.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## Propose SEPE, SAAE and SRME.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Our experimental results show that our method can dramatically improve the quality of 360° optical flow, especially at the top and bottom of 360° images.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97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11" Type="http://schemas.openxmlformats.org/officeDocument/2006/relationships/image" Target="../media/image12.jpeg"/><Relationship Id="rId5" Type="http://schemas.openxmlformats.org/officeDocument/2006/relationships/image" Target="../media/image8.jpeg"/><Relationship Id="rId15" Type="http://schemas.openxmlformats.org/officeDocument/2006/relationships/image" Target="../media/image16.jp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gif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gif"/><Relationship Id="rId4" Type="http://schemas.openxmlformats.org/officeDocument/2006/relationships/image" Target="../media/image23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0" y="1057097"/>
            <a:ext cx="10080625" cy="362454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strike="noStrike" spc="-1" dirty="0">
                <a:latin typeface="Arial"/>
              </a:rPr>
              <a:t>360° Optical Flow using Tangent Images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1600" spc="-1" dirty="0">
              <a:latin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pc="-1" dirty="0">
                <a:latin typeface="Arial"/>
              </a:rPr>
              <a:t>Mingze Yuan and Christian Richardt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trike="noStrike" spc="-1" dirty="0">
                <a:latin typeface="Arial"/>
              </a:rPr>
              <a:t>University of Bath</a:t>
            </a:r>
          </a:p>
        </p:txBody>
      </p:sp>
      <p:pic>
        <p:nvPicPr>
          <p:cNvPr id="1026" name="Picture 2" descr="University of Bath - Wikipedia">
            <a:extLst>
              <a:ext uri="{FF2B5EF4-FFF2-40B4-BE49-F238E27FC236}">
                <a16:creationId xmlns:a16="http://schemas.microsoft.com/office/drawing/2014/main" id="{2F418860-7D05-4549-8832-81F2BFA64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19" y="119817"/>
            <a:ext cx="2036915" cy="72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E98B07-9E9E-44F1-9EA9-4D8C92C9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164930"/>
            <a:ext cx="1918607" cy="63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ming Partnership | Bath Film Office">
            <a:extLst>
              <a:ext uri="{FF2B5EF4-FFF2-40B4-BE49-F238E27FC236}">
                <a16:creationId xmlns:a16="http://schemas.microsoft.com/office/drawing/2014/main" id="{FFAC8D4C-A70F-4039-AEB9-C8C725D7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077" y="5037417"/>
            <a:ext cx="1252149" cy="40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 - EPSRC website">
            <a:extLst>
              <a:ext uri="{FF2B5EF4-FFF2-40B4-BE49-F238E27FC236}">
                <a16:creationId xmlns:a16="http://schemas.microsoft.com/office/drawing/2014/main" id="{C87CE4C2-31B7-4C50-9DF5-103D0D9AC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11"/>
          <a:stretch/>
        </p:blipFill>
        <p:spPr bwMode="auto">
          <a:xfrm>
            <a:off x="5913460" y="4975678"/>
            <a:ext cx="1011848" cy="5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Quick Reference EPSRC UKRI Innovation Fellowships">
            <a:extLst>
              <a:ext uri="{FF2B5EF4-FFF2-40B4-BE49-F238E27FC236}">
                <a16:creationId xmlns:a16="http://schemas.microsoft.com/office/drawing/2014/main" id="{640EFDD1-4CF3-4850-95F1-10A9B7DA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09" y="4989588"/>
            <a:ext cx="1267624" cy="5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ws | Research Councils UK Funding Assurance Review | Corporate Plan |  Queen&amp;#39;s University Belfast">
            <a:extLst>
              <a:ext uri="{FF2B5EF4-FFF2-40B4-BE49-F238E27FC236}">
                <a16:creationId xmlns:a16="http://schemas.microsoft.com/office/drawing/2014/main" id="{57C12AFE-6820-4134-82BD-24526374E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99" y="4887743"/>
            <a:ext cx="1472251" cy="70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63E577-5AA7-47FD-96AE-D166E41D16AB}"/>
              </a:ext>
            </a:extLst>
          </p:cNvPr>
          <p:cNvSpPr txBox="1"/>
          <p:nvPr/>
        </p:nvSpPr>
        <p:spPr>
          <a:xfrm>
            <a:off x="4976352" y="5430081"/>
            <a:ext cx="1580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EP/S001050/1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977A8-6EC3-4F14-8DB1-1D6F586CC171}"/>
              </a:ext>
            </a:extLst>
          </p:cNvPr>
          <p:cNvSpPr txBox="1"/>
          <p:nvPr/>
        </p:nvSpPr>
        <p:spPr>
          <a:xfrm>
            <a:off x="7437808" y="5430082"/>
            <a:ext cx="2588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EP/M023281/1, EP/T022523/1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672" y="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Motivation</a:t>
            </a:r>
          </a:p>
        </p:txBody>
      </p:sp>
      <p:pic>
        <p:nvPicPr>
          <p:cNvPr id="1026" name="Picture 2" descr="Insta360 Pro 2 Spherical VR 360 8K Camera">
            <a:extLst>
              <a:ext uri="{FF2B5EF4-FFF2-40B4-BE49-F238E27FC236}">
                <a16:creationId xmlns:a16="http://schemas.microsoft.com/office/drawing/2014/main" id="{115B5EDB-E164-4B6A-B85A-1697609F4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087" l="10000" r="90000">
                        <a14:foregroundMark x1="44783" y1="79130" x2="58478" y2="96087"/>
                        <a14:foregroundMark x1="58478" y1="96087" x2="46522" y2="93913"/>
                        <a14:foregroundMark x1="32609" y1="14348" x2="31304" y2="1522"/>
                        <a14:foregroundMark x1="32174" y1="9783" x2="32609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101" y="1008965"/>
            <a:ext cx="988151" cy="9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Add 360-degree Streaming and Spatial Audio - RouteNote Blog">
            <a:extLst>
              <a:ext uri="{FF2B5EF4-FFF2-40B4-BE49-F238E27FC236}">
                <a16:creationId xmlns:a16="http://schemas.microsoft.com/office/drawing/2014/main" id="{BECA9042-29B3-45DF-ADEA-D3D0E649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6" y="1251904"/>
            <a:ext cx="1420246" cy="7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it 360° Video w/ DaVinci Resolve - Tripod Removal, PanoMap, Spherical  Stabilizer + Ignite Pro - YouTube">
            <a:extLst>
              <a:ext uri="{FF2B5EF4-FFF2-40B4-BE49-F238E27FC236}">
                <a16:creationId xmlns:a16="http://schemas.microsoft.com/office/drawing/2014/main" id="{8763E696-0C38-44E8-BFD1-0F070690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976" y="1251904"/>
            <a:ext cx="1357960" cy="76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sta360 ONE - A camera crew in your hand">
            <a:extLst>
              <a:ext uri="{FF2B5EF4-FFF2-40B4-BE49-F238E27FC236}">
                <a16:creationId xmlns:a16="http://schemas.microsoft.com/office/drawing/2014/main" id="{25B893FF-0EBE-4617-9ECC-40E326405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333" y1="18667" x2="42222" y2="21333"/>
                        <a14:foregroundMark x1="38222" y1="74667" x2="60889" y2="78667"/>
                        <a14:foregroundMark x1="60889" y1="78667" x2="64000" y2="67556"/>
                        <a14:foregroundMark x1="44000" y1="20889" x2="64000" y2="38667"/>
                        <a14:foregroundMark x1="64000" y1="38667" x2="64000" y2="73778"/>
                        <a14:foregroundMark x1="35111" y1="32444" x2="56889" y2="18222"/>
                        <a14:foregroundMark x1="56889" y1="18222" x2="65778" y2="47556"/>
                        <a14:foregroundMark x1="65778" y1="47556" x2="63556" y2="72000"/>
                        <a14:foregroundMark x1="63556" y1="72000" x2="42222" y2="80889"/>
                        <a14:foregroundMark x1="42222" y1="80889" x2="36000" y2="28444"/>
                        <a14:foregroundMark x1="36000" y1="28444" x2="37778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75" t="14179" r="29474" b="11233"/>
          <a:stretch/>
        </p:blipFill>
        <p:spPr bwMode="auto">
          <a:xfrm>
            <a:off x="1100916" y="1101713"/>
            <a:ext cx="544428" cy="92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5F5A2-1B7D-424D-8C8F-876EDD90C6B6}"/>
              </a:ext>
            </a:extLst>
          </p:cNvPr>
          <p:cNvSpPr txBox="1"/>
          <p:nvPr/>
        </p:nvSpPr>
        <p:spPr>
          <a:xfrm>
            <a:off x="1217149" y="1991914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360° Cameras</a:t>
            </a:r>
          </a:p>
        </p:txBody>
      </p:sp>
      <p:pic>
        <p:nvPicPr>
          <p:cNvPr id="1034" name="Picture 10" descr="Rent GoPro MAX 360 Camera Kit in London (rent for £20.00 / day, £14.29 /  week)">
            <a:extLst>
              <a:ext uri="{FF2B5EF4-FFF2-40B4-BE49-F238E27FC236}">
                <a16:creationId xmlns:a16="http://schemas.microsoft.com/office/drawing/2014/main" id="{536B4DF4-1CE2-4D38-AD54-EE11F731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8571" y1="83505" x2="31660" y2="84536"/>
                        <a14:backgroundMark x1="72973" y1="82990" x2="75290" y2="84021"/>
                        <a14:backgroundMark x1="27413" y1="84536" x2="30116" y2="83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84" t="8614" r="22299" b="11317"/>
          <a:stretch/>
        </p:blipFill>
        <p:spPr bwMode="auto">
          <a:xfrm>
            <a:off x="2361472" y="1112389"/>
            <a:ext cx="716664" cy="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ich is the best VR headset for watching 360 video? Find out here.">
            <a:extLst>
              <a:ext uri="{FF2B5EF4-FFF2-40B4-BE49-F238E27FC236}">
                <a16:creationId xmlns:a16="http://schemas.microsoft.com/office/drawing/2014/main" id="{8651F463-CAC7-414F-9D1A-789A74B6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42" y="1101713"/>
            <a:ext cx="1151100" cy="76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CBED7C-57FC-4574-89A8-2E288F57E449}"/>
              </a:ext>
            </a:extLst>
          </p:cNvPr>
          <p:cNvSpPr txBox="1"/>
          <p:nvPr/>
        </p:nvSpPr>
        <p:spPr>
          <a:xfrm>
            <a:off x="3999463" y="1991914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360° Media Distribution</a:t>
            </a:r>
          </a:p>
        </p:txBody>
      </p:sp>
      <p:pic>
        <p:nvPicPr>
          <p:cNvPr id="1038" name="Picture 14" descr="VLC App Gets 360-Degree Video Support, VR Headset Versions Coming - Variety">
            <a:extLst>
              <a:ext uri="{FF2B5EF4-FFF2-40B4-BE49-F238E27FC236}">
                <a16:creationId xmlns:a16="http://schemas.microsoft.com/office/drawing/2014/main" id="{7FD3259D-B58E-4771-BC3A-B3780A6F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r="23609"/>
          <a:stretch/>
        </p:blipFill>
        <p:spPr bwMode="auto">
          <a:xfrm>
            <a:off x="8266061" y="881942"/>
            <a:ext cx="951459" cy="11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B42055-3FE6-4522-A947-4F701EDA8689}"/>
              </a:ext>
            </a:extLst>
          </p:cNvPr>
          <p:cNvSpPr txBox="1"/>
          <p:nvPr/>
        </p:nvSpPr>
        <p:spPr>
          <a:xfrm>
            <a:off x="7104482" y="1945117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360° Media Display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899FB3-D371-47F7-95ED-E362BAAB4C31}"/>
              </a:ext>
            </a:extLst>
          </p:cNvPr>
          <p:cNvSpPr txBox="1"/>
          <p:nvPr/>
        </p:nvSpPr>
        <p:spPr>
          <a:xfrm>
            <a:off x="5452498" y="2324199"/>
            <a:ext cx="2424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Optical Flow!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00885F-48CC-4CB1-9C21-319E776DE6C8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90E8FD-7696-4671-8B4E-34AF9F6E7BAF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C5D70F-F5EE-4CDC-9FA0-DD3ECE07F287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46" name="Picture 2" descr="University of Bath - Wikipedia">
              <a:extLst>
                <a:ext uri="{FF2B5EF4-FFF2-40B4-BE49-F238E27FC236}">
                  <a16:creationId xmlns:a16="http://schemas.microsoft.com/office/drawing/2014/main" id="{59CC0F04-1C2F-4FE3-A2D4-6D5475258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CFD37F-8944-4C33-9AA0-D42497A849A8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09A563D-C189-41A9-B1ED-7B3BDF121376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4A866-8645-480C-96E6-4082FBD13309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30EB84E-1647-4B1A-9961-39AA791632B8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BE0E39E-F83E-4902-8908-C8BCAB8DFDEF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2</a:t>
              </a:r>
            </a:p>
          </p:txBody>
        </p:sp>
      </p:grpSp>
      <p:pic>
        <p:nvPicPr>
          <p:cNvPr id="65" name="Picture 64" descr="A picture containing text&#10;&#10;Description automatically generated">
            <a:extLst>
              <a:ext uri="{FF2B5EF4-FFF2-40B4-BE49-F238E27FC236}">
                <a16:creationId xmlns:a16="http://schemas.microsoft.com/office/drawing/2014/main" id="{6BB0C652-D816-4266-A41E-2E928189EF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30" y="3098805"/>
            <a:ext cx="7281531" cy="156032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C9D56CC-38D5-42D0-A909-F2050A48E6A0}"/>
              </a:ext>
            </a:extLst>
          </p:cNvPr>
          <p:cNvSpPr txBox="1"/>
          <p:nvPr/>
        </p:nvSpPr>
        <p:spPr>
          <a:xfrm>
            <a:off x="1834980" y="4275029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3A776E-FA40-4E82-977B-911C04B17FC6}"/>
              </a:ext>
            </a:extLst>
          </p:cNvPr>
          <p:cNvSpPr txBox="1"/>
          <p:nvPr/>
        </p:nvSpPr>
        <p:spPr>
          <a:xfrm>
            <a:off x="3328830" y="427502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PWCNet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F74897-2210-44BB-A7D0-216537551D5D}"/>
              </a:ext>
            </a:extLst>
          </p:cNvPr>
          <p:cNvSpPr txBox="1"/>
          <p:nvPr/>
        </p:nvSpPr>
        <p:spPr>
          <a:xfrm>
            <a:off x="5200585" y="427502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OmniFlow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FA2838-3DC8-49BF-A210-EC35E29CD495}"/>
              </a:ext>
            </a:extLst>
          </p:cNvPr>
          <p:cNvSpPr txBox="1"/>
          <p:nvPr/>
        </p:nvSpPr>
        <p:spPr>
          <a:xfrm>
            <a:off x="7535944" y="427502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D76518A-E105-4C31-93B2-6E94ED22BA26}"/>
              </a:ext>
            </a:extLst>
          </p:cNvPr>
          <p:cNvSpPr txBox="1"/>
          <p:nvPr/>
        </p:nvSpPr>
        <p:spPr>
          <a:xfrm>
            <a:off x="2331420" y="4732195"/>
            <a:ext cx="6071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1" dirty="0">
                <a:latin typeface="Arial"/>
              </a:rPr>
              <a:t>Optical Flow Error Heatmap (darker = larger error)</a:t>
            </a:r>
          </a:p>
        </p:txBody>
      </p:sp>
      <p:pic>
        <p:nvPicPr>
          <p:cNvPr id="71" name="Picture 70" descr="A picture containing ceiling, building, indoor&#10;&#10;Description automatically generated">
            <a:extLst>
              <a:ext uri="{FF2B5EF4-FFF2-40B4-BE49-F238E27FC236}">
                <a16:creationId xmlns:a16="http://schemas.microsoft.com/office/drawing/2014/main" id="{8C5BFF2E-9CFA-4384-8247-F822555EEBC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669" y="1632133"/>
            <a:ext cx="4048125" cy="2024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54363" y="5984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latin typeface="Arial"/>
              </a:rPr>
              <a:t>Problems</a:t>
            </a:r>
            <a:r>
              <a:rPr lang="en-US" sz="4400" b="0" strike="noStrike" spc="-1" dirty="0">
                <a:latin typeface="Arial"/>
              </a:rPr>
              <a:t> </a:t>
            </a:r>
            <a:r>
              <a:rPr lang="en-US" sz="2800" b="0" strike="noStrike" spc="-1" dirty="0">
                <a:latin typeface="Arial"/>
              </a:rPr>
              <a:t>– 360° optical flow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629C-E777-43D4-92DB-C98047782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51" y="2747077"/>
            <a:ext cx="2325159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148EC-8505-4F63-8A8E-3C194AEC99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66" y="2914857"/>
            <a:ext cx="2743200" cy="137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9A01FB-B4EB-486A-9CDE-18558EE4D386}"/>
              </a:ext>
            </a:extLst>
          </p:cNvPr>
          <p:cNvSpPr txBox="1"/>
          <p:nvPr/>
        </p:nvSpPr>
        <p:spPr>
          <a:xfrm>
            <a:off x="4604237" y="4375492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Perspective Image Optical Flow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77967-4D3C-4DF3-8694-6961AAFAE3AC}"/>
              </a:ext>
            </a:extLst>
          </p:cNvPr>
          <p:cNvSpPr txBox="1"/>
          <p:nvPr/>
        </p:nvSpPr>
        <p:spPr>
          <a:xfrm>
            <a:off x="7597821" y="4375492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360 Image Optical Flow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F31B2A-D041-4552-A8B3-36B76DBCC4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6" y="1327983"/>
            <a:ext cx="2926080" cy="1463040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44BDB4C2-D4B6-4B62-8470-7C3BF1AD4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37" y="1071844"/>
            <a:ext cx="2530215" cy="12651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0CA02-A145-41BA-B76A-E290F4E07E48}"/>
              </a:ext>
            </a:extLst>
          </p:cNvPr>
          <p:cNvSpPr txBox="1"/>
          <p:nvPr/>
        </p:nvSpPr>
        <p:spPr>
          <a:xfrm>
            <a:off x="6058621" y="2360408"/>
            <a:ext cx="2364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Motion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61997-AA70-483F-B795-772C4F2E17E3}"/>
              </a:ext>
            </a:extLst>
          </p:cNvPr>
          <p:cNvSpPr txBox="1"/>
          <p:nvPr/>
        </p:nvSpPr>
        <p:spPr>
          <a:xfrm>
            <a:off x="5507280" y="4824116"/>
            <a:ext cx="3864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-1" dirty="0">
                <a:latin typeface="Arial"/>
              </a:rPr>
              <a:t>Problem 2: Wrap-around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07E61-5A2F-4E32-B3F3-659510B2DF4F}"/>
              </a:ext>
            </a:extLst>
          </p:cNvPr>
          <p:cNvSpPr txBox="1"/>
          <p:nvPr/>
        </p:nvSpPr>
        <p:spPr>
          <a:xfrm>
            <a:off x="0" y="4828521"/>
            <a:ext cx="4123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-1" dirty="0">
                <a:latin typeface="Arial"/>
              </a:rPr>
              <a:t>Problem 1: Large Distortion</a:t>
            </a:r>
            <a:endParaRPr lang="en-US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AFF67-44B2-4D96-9E21-F23C5A2A2D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6" y="3118195"/>
            <a:ext cx="2926080" cy="14630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14A788-1152-451A-91F8-C117D2BA765C}"/>
              </a:ext>
            </a:extLst>
          </p:cNvPr>
          <p:cNvSpPr/>
          <p:nvPr/>
        </p:nvSpPr>
        <p:spPr>
          <a:xfrm>
            <a:off x="521817" y="3071956"/>
            <a:ext cx="3010741" cy="477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D6BB98-5B27-4659-8470-4190C38DED23}"/>
              </a:ext>
            </a:extLst>
          </p:cNvPr>
          <p:cNvSpPr/>
          <p:nvPr/>
        </p:nvSpPr>
        <p:spPr>
          <a:xfrm>
            <a:off x="523034" y="4125520"/>
            <a:ext cx="3010741" cy="477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C70C89-2E26-4E18-B4CF-597C0D901506}"/>
              </a:ext>
            </a:extLst>
          </p:cNvPr>
          <p:cNvSpPr/>
          <p:nvPr/>
        </p:nvSpPr>
        <p:spPr>
          <a:xfrm>
            <a:off x="523034" y="2368956"/>
            <a:ext cx="3009524" cy="4663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600B5EE-1FB6-455A-B3CF-87B03B93AAF5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0D70CFE-09A6-4022-B83F-341080342891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CD94B78-575D-4D1C-B064-2F1FE2E5070E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74" name="Picture 2" descr="University of Bath - Wikipedia">
              <a:extLst>
                <a:ext uri="{FF2B5EF4-FFF2-40B4-BE49-F238E27FC236}">
                  <a16:creationId xmlns:a16="http://schemas.microsoft.com/office/drawing/2014/main" id="{83FA06E0-6A7B-45B2-B40F-A69183F10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7386DD4-F869-415E-B91A-A82242A209B1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1F147EB-8C67-4797-99B1-1DA934470245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4E36C9A-F98A-440B-994B-E196B9778DA3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389F9BF-0CFD-443F-AD82-C6CB22DB582A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DA9B70A-322B-4480-AAF4-CC6347A73E23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6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2" grpId="0" animBg="1"/>
      <p:bldP spid="27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Brief Review of FlowNet. Recently, CNNs have been successfully… | by  Synced | Towards Data Science">
            <a:extLst>
              <a:ext uri="{FF2B5EF4-FFF2-40B4-BE49-F238E27FC236}">
                <a16:creationId xmlns:a16="http://schemas.microsoft.com/office/drawing/2014/main" id="{CE05537D-87E7-4A40-9BA0-A910EAB5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24" y="2656678"/>
            <a:ext cx="2011286" cy="6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AFT: Optical Flow estimation using Deep Learning">
            <a:extLst>
              <a:ext uri="{FF2B5EF4-FFF2-40B4-BE49-F238E27FC236}">
                <a16:creationId xmlns:a16="http://schemas.microsoft.com/office/drawing/2014/main" id="{0B7C0EFB-632A-4210-81E9-497E23B02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66" y="3795173"/>
            <a:ext cx="1901202" cy="64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WC-Net: CNNs for Optical Flow Using Pyramid, Warping, and Cost Volume |  Research">
            <a:extLst>
              <a:ext uri="{FF2B5EF4-FFF2-40B4-BE49-F238E27FC236}">
                <a16:creationId xmlns:a16="http://schemas.microsoft.com/office/drawing/2014/main" id="{FE543328-8C96-4664-BAE6-CB9C4659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323441" y="1498919"/>
            <a:ext cx="2280452" cy="69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aceHolder 1">
            <a:extLst>
              <a:ext uri="{FF2B5EF4-FFF2-40B4-BE49-F238E27FC236}">
                <a16:creationId xmlns:a16="http://schemas.microsoft.com/office/drawing/2014/main" id="{39F206DB-7A6B-40C9-BF4B-0575BB77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88" y="-339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Related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53B62-5A0F-4F3B-8790-2B811123943A}"/>
              </a:ext>
            </a:extLst>
          </p:cNvPr>
          <p:cNvSpPr txBox="1"/>
          <p:nvPr/>
        </p:nvSpPr>
        <p:spPr>
          <a:xfrm>
            <a:off x="4708248" y="2195797"/>
            <a:ext cx="1510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PWC-Net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EE6DB-67E4-4385-92C5-0E85A59E9DAD}"/>
              </a:ext>
            </a:extLst>
          </p:cNvPr>
          <p:cNvSpPr txBox="1"/>
          <p:nvPr/>
        </p:nvSpPr>
        <p:spPr>
          <a:xfrm>
            <a:off x="4891128" y="4402572"/>
            <a:ext cx="114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RAFT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87B4FA-3B63-4E63-B4AE-9D925A1C1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09" y="1165268"/>
            <a:ext cx="1971617" cy="1376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9B03CA-2A57-4C7C-A84A-215707048AB7}"/>
              </a:ext>
            </a:extLst>
          </p:cNvPr>
          <p:cNvSpPr txBox="1"/>
          <p:nvPr/>
        </p:nvSpPr>
        <p:spPr>
          <a:xfrm>
            <a:off x="503201" y="2542023"/>
            <a:ext cx="2534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OmniFlownet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Artizzu</a:t>
            </a:r>
            <a:r>
              <a:rPr lang="en-US" sz="1400" dirty="0"/>
              <a:t> et al. ICPR 2021)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F477F-8BD0-420B-AD3A-85C29948A94E}"/>
              </a:ext>
            </a:extLst>
          </p:cNvPr>
          <p:cNvSpPr txBox="1"/>
          <p:nvPr/>
        </p:nvSpPr>
        <p:spPr>
          <a:xfrm>
            <a:off x="4837975" y="3228644"/>
            <a:ext cx="12513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FlowNet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7166ED-2C25-4B93-87A2-245FAAA25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13" y="3188623"/>
            <a:ext cx="2888008" cy="8783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8A2E7E-5C3A-4C4A-9F0B-51484BB0CDB1}"/>
              </a:ext>
            </a:extLst>
          </p:cNvPr>
          <p:cNvSpPr txBox="1"/>
          <p:nvPr/>
        </p:nvSpPr>
        <p:spPr>
          <a:xfrm>
            <a:off x="246234" y="4066883"/>
            <a:ext cx="30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360OpticalFlow </a:t>
            </a:r>
          </a:p>
          <a:p>
            <a:pPr algn="ctr"/>
            <a:r>
              <a:rPr lang="en-US" sz="1400" dirty="0"/>
              <a:t>(Bhandari et al. ICPR 2021)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D0FBA1-1807-4F94-A239-4A6A0DB0E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476" y="3257784"/>
            <a:ext cx="1274181" cy="12797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DF2FEA-20BB-4B99-96E7-6035FC436B1C}"/>
              </a:ext>
            </a:extLst>
          </p:cNvPr>
          <p:cNvSpPr txBox="1"/>
          <p:nvPr/>
        </p:nvSpPr>
        <p:spPr>
          <a:xfrm>
            <a:off x="7682741" y="4456358"/>
            <a:ext cx="2151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Eder et al. CVPR 2020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C24AE-9727-43AD-A06D-07FC1D18E3D4}"/>
              </a:ext>
            </a:extLst>
          </p:cNvPr>
          <p:cNvSpPr txBox="1"/>
          <p:nvPr/>
        </p:nvSpPr>
        <p:spPr>
          <a:xfrm>
            <a:off x="7646911" y="4757020"/>
            <a:ext cx="215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Tangent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7E4362-9E26-49B8-8AD6-2A0A7132A81C}"/>
              </a:ext>
            </a:extLst>
          </p:cNvPr>
          <p:cNvSpPr txBox="1"/>
          <p:nvPr/>
        </p:nvSpPr>
        <p:spPr>
          <a:xfrm>
            <a:off x="3611842" y="4757020"/>
            <a:ext cx="370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Perspective Image Optical Flow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883ED-F144-4248-8EB3-BFFC86674C48}"/>
              </a:ext>
            </a:extLst>
          </p:cNvPr>
          <p:cNvSpPr txBox="1"/>
          <p:nvPr/>
        </p:nvSpPr>
        <p:spPr>
          <a:xfrm>
            <a:off x="639326" y="4757020"/>
            <a:ext cx="2261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360 Optical Flow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C451C7-66BB-4035-9814-03E31733E576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D31AE0F-A37B-4B4D-81B0-A86C56B06DE7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FF632B-3A80-4337-8E0C-DF34353194C5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74" name="Picture 2" descr="University of Bath - Wikipedia">
              <a:extLst>
                <a:ext uri="{FF2B5EF4-FFF2-40B4-BE49-F238E27FC236}">
                  <a16:creationId xmlns:a16="http://schemas.microsoft.com/office/drawing/2014/main" id="{858A3D37-1747-4048-8027-C4DCD7AF90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1BAFE0B-09EA-4F74-B864-EB5309F918AA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2850522-4B49-400A-9F39-4651254FFE94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3339A8-2C60-4549-BB91-C10C7C9E06F5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6C317FE-D45D-46C0-B3EE-0B99CAB39C32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2D12040-D1D5-4DF4-8CC0-2CD5E6FF5954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4</a:t>
              </a:r>
            </a:p>
          </p:txBody>
        </p:sp>
      </p:grpSp>
      <p:pic>
        <p:nvPicPr>
          <p:cNvPr id="5122" name="Picture 2" descr="FIGURE 7. - The icosahedron-based spherical hexagonal grid &#10;$\mathcal {H}_{3}$&#10;, which is covered by five charts &#10;$\{C_{i}\}^{5}_{i=1}$&#10;. The original spherical hexagonal grids is upfolded onto a 2D plane with five charts, each chart is covered with 4 triangles. The colored hexagonal grid are shared by the neighbor chart. For shared hexagonal grids &#10;$p \in S_{i} \cap S'_{i}$&#10;, the transition can be depicted by a gauge transformation between charts. By rotating the skew axes into orthogonal axes, the flattened icosahedron can be stretched into a rectilinear grid structure represented by five 2D matrices with shape &#10;$2^{i+1} \times 2^{i}$&#10;.">
            <a:extLst>
              <a:ext uri="{FF2B5EF4-FFF2-40B4-BE49-F238E27FC236}">
                <a16:creationId xmlns:a16="http://schemas.microsoft.com/office/drawing/2014/main" id="{5C5C4E76-BDE9-41EE-BE7C-7B6CFC4F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456" y="1363159"/>
            <a:ext cx="2122712" cy="10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3335BBE-38E3-48BC-A53F-8BAB6318C6ED}"/>
              </a:ext>
            </a:extLst>
          </p:cNvPr>
          <p:cNvSpPr txBox="1"/>
          <p:nvPr/>
        </p:nvSpPr>
        <p:spPr>
          <a:xfrm>
            <a:off x="7682741" y="2527498"/>
            <a:ext cx="2151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Luo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430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Method </a:t>
            </a:r>
            <a:r>
              <a:rPr lang="en-US" sz="2800" b="0" strike="noStrike" spc="-1" dirty="0">
                <a:latin typeface="Arial"/>
              </a:rPr>
              <a:t>– Pipeline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23E3DA5-847C-45C3-9722-1840CE824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035" y="1101231"/>
            <a:ext cx="5226730" cy="29899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794008E-FB32-43A3-BDE9-762FDF88E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2347" y="1155561"/>
            <a:ext cx="6811930" cy="29485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E680AAD-FAF5-48D6-BB52-458FB1244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219" y="1155561"/>
            <a:ext cx="9745561" cy="399914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F90F9CC-01E2-417A-B589-736C5A61C87E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698D09-8CB2-4A1C-8CCD-BEB1A4E9479A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9E3BFF-5BBD-43AD-93FB-16F83EA91F07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47" name="Picture 2" descr="University of Bath - Wikipedia">
              <a:extLst>
                <a:ext uri="{FF2B5EF4-FFF2-40B4-BE49-F238E27FC236}">
                  <a16:creationId xmlns:a16="http://schemas.microsoft.com/office/drawing/2014/main" id="{F87B4BF7-A701-419E-8AA9-1784DF9D9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DD8D03B-446D-46F0-B2C5-4F411A09FBB0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20E84C-D73C-46A4-B3C7-857BCE2EF871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F23A0C-FD5A-4666-8996-295D6EE5492B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D53C33-D5B4-4C59-9768-C80D28F8D86F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355D7F-2A18-471E-9C00-6041145F6C40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8E20-C4B2-4801-8655-3589C7A3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-14713"/>
            <a:ext cx="9071280" cy="945720"/>
          </a:xfrm>
        </p:spPr>
        <p:txBody>
          <a:bodyPr/>
          <a:lstStyle/>
          <a:p>
            <a:r>
              <a:rPr lang="en-US" b="0" strike="noStrike" spc="-1" dirty="0">
                <a:latin typeface="Arial"/>
              </a:rPr>
              <a:t>Method</a:t>
            </a:r>
            <a:r>
              <a:rPr lang="en-US" sz="6600" b="0" strike="noStrike" spc="-1" dirty="0">
                <a:latin typeface="Arial"/>
              </a:rPr>
              <a:t> </a:t>
            </a:r>
            <a:r>
              <a:rPr lang="en-US" sz="2800" b="0" strike="noStrike" spc="-1" dirty="0">
                <a:latin typeface="Arial"/>
              </a:rPr>
              <a:t>– Generate perspective images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BEDE-6C20-4EE4-9982-9CC1893546C5}"/>
              </a:ext>
            </a:extLst>
          </p:cNvPr>
          <p:cNvPicPr/>
          <p:nvPr/>
        </p:nvPicPr>
        <p:blipFill rotWithShape="1">
          <a:blip r:embed="rId3"/>
          <a:srcRect t="67563" r="52671" b="1"/>
          <a:stretch/>
        </p:blipFill>
        <p:spPr>
          <a:xfrm>
            <a:off x="5825821" y="684642"/>
            <a:ext cx="4343393" cy="19155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2EAF2-1D8F-4D0F-9143-8DF4AA08B82D}"/>
              </a:ext>
            </a:extLst>
          </p:cNvPr>
          <p:cNvPicPr/>
          <p:nvPr/>
        </p:nvPicPr>
        <p:blipFill rotWithShape="1">
          <a:blip r:embed="rId3"/>
          <a:srcRect b="31628"/>
          <a:stretch/>
        </p:blipFill>
        <p:spPr>
          <a:xfrm>
            <a:off x="145636" y="2061843"/>
            <a:ext cx="3163078" cy="1655441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4C4F4-8A2C-458D-9A4F-DA718F98B1AC}"/>
              </a:ext>
            </a:extLst>
          </p:cNvPr>
          <p:cNvPicPr/>
          <p:nvPr/>
        </p:nvPicPr>
        <p:blipFill rotWithShape="1">
          <a:blip r:embed="rId3"/>
          <a:srcRect l="47574" t="64802"/>
          <a:stretch/>
        </p:blipFill>
        <p:spPr>
          <a:xfrm>
            <a:off x="5493044" y="3267632"/>
            <a:ext cx="4844461" cy="2127114"/>
          </a:xfrm>
          <a:prstGeom prst="rect">
            <a:avLst/>
          </a:prstGeom>
          <a:ln w="0"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128EB0-999B-449F-A445-89F83F41CC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34" y="3679267"/>
            <a:ext cx="1253471" cy="125347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5106D90-599A-40E1-A43F-690F265CEA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789" y="2130767"/>
            <a:ext cx="2981391" cy="16482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DBE40A4-2AA5-4E82-83D3-9B6EB0E8D4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52" y="876881"/>
            <a:ext cx="1353634" cy="1353634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DB870B4-AC1D-4391-AA45-A81C132D580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5338086" y="1553698"/>
            <a:ext cx="57551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6C5D5D5-D595-46A4-8EFD-C339FB955D5A}"/>
              </a:ext>
            </a:extLst>
          </p:cNvPr>
          <p:cNvCxnSpPr>
            <a:cxnSpLocks/>
          </p:cNvCxnSpPr>
          <p:nvPr/>
        </p:nvCxnSpPr>
        <p:spPr>
          <a:xfrm>
            <a:off x="5338086" y="4306002"/>
            <a:ext cx="562816" cy="0"/>
          </a:xfrm>
          <a:prstGeom prst="straightConnector1">
            <a:avLst/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C1977CED-F90B-459C-A7A6-565B56173B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66565" y="2633180"/>
            <a:ext cx="1537423" cy="898352"/>
          </a:xfrm>
          <a:prstGeom prst="curvedConnector3">
            <a:avLst>
              <a:gd name="adj1" fmla="val 100555"/>
            </a:avLst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C48CC28D-7BA9-470C-8700-8F2C5B6EF6A6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2175145" y="1553698"/>
            <a:ext cx="1809307" cy="477863"/>
          </a:xfrm>
          <a:prstGeom prst="curvedConnector3">
            <a:avLst>
              <a:gd name="adj1" fmla="val 156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E95AFD4-ADB8-4439-98F7-3F66D391C948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D947621-F771-47B4-8CF0-762356280D0B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5184B05-3A1C-4F6D-AF84-99902515718F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149" name="Picture 2" descr="University of Bath - Wikipedia">
              <a:extLst>
                <a:ext uri="{FF2B5EF4-FFF2-40B4-BE49-F238E27FC236}">
                  <a16:creationId xmlns:a16="http://schemas.microsoft.com/office/drawing/2014/main" id="{0FF85A33-3467-45B1-9B61-1EBA42817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DE93B9F-CB4F-4EFD-BBD2-918D67C91226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4FB4DE9-8C8D-41E1-AFEE-07F802A68C42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DCF715C-99BD-4A60-A50F-96FB3845A072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3E46320-437E-4B7B-B567-4B9AB7B95DBC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3431DA9-0809-4B75-B57C-C5F71D46F779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1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39439" y="389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Result</a:t>
            </a:r>
          </a:p>
        </p:txBody>
      </p:sp>
      <p:pic>
        <p:nvPicPr>
          <p:cNvPr id="1026" name="Picture 2" descr="Great-circle distance - Wikipedia">
            <a:extLst>
              <a:ext uri="{FF2B5EF4-FFF2-40B4-BE49-F238E27FC236}">
                <a16:creationId xmlns:a16="http://schemas.microsoft.com/office/drawing/2014/main" id="{E7B38AE9-2E30-49C7-AEFE-D7608EF3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08" y="361614"/>
            <a:ext cx="1661257" cy="16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6F209-4D01-43F5-906D-583DE731AA81}"/>
              </a:ext>
            </a:extLst>
          </p:cNvPr>
          <p:cNvSpPr txBox="1"/>
          <p:nvPr/>
        </p:nvSpPr>
        <p:spPr>
          <a:xfrm>
            <a:off x="978785" y="1056801"/>
            <a:ext cx="6315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spc="-1" dirty="0">
                <a:latin typeface="Arial"/>
              </a:rPr>
              <a:t>Geodesic distance-based Error Metric: </a:t>
            </a:r>
          </a:p>
          <a:p>
            <a:pPr algn="ctr"/>
            <a:r>
              <a:rPr lang="en-US" sz="1800" b="1" spc="-1" dirty="0">
                <a:latin typeface="Arial"/>
              </a:rPr>
              <a:t>SEPE, SAAE, SRME</a:t>
            </a:r>
            <a:endParaRPr lang="en-US" b="1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59884-95E3-4EF7-8F5F-047D795EA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61" y="2195629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C20ACF-B39D-42A1-8BD2-06B468BB6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46" y="2195629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02944-608D-496B-BD28-33E28A19F4EB}"/>
              </a:ext>
            </a:extLst>
          </p:cNvPr>
          <p:cNvSpPr txBox="1"/>
          <p:nvPr/>
        </p:nvSpPr>
        <p:spPr>
          <a:xfrm>
            <a:off x="8016368" y="479394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RAFT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83A97B-9B6E-446E-A060-293A538F88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61" y="3663863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AD5417-BDCF-48D0-B78B-0AFE1A90762F}"/>
              </a:ext>
            </a:extLst>
          </p:cNvPr>
          <p:cNvSpPr txBox="1"/>
          <p:nvPr/>
        </p:nvSpPr>
        <p:spPr>
          <a:xfrm>
            <a:off x="5205607" y="478113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PWCNet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3B1130-9F27-477F-8D04-A9476841D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84" y="3656283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64357C-36EE-4918-AE2A-A7A82EA06372}"/>
              </a:ext>
            </a:extLst>
          </p:cNvPr>
          <p:cNvSpPr txBox="1"/>
          <p:nvPr/>
        </p:nvSpPr>
        <p:spPr>
          <a:xfrm>
            <a:off x="7638060" y="332467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OmniFlownet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B4A15-2D79-4ECA-88C4-8A2851758C84}"/>
              </a:ext>
            </a:extLst>
          </p:cNvPr>
          <p:cNvSpPr txBox="1"/>
          <p:nvPr/>
        </p:nvSpPr>
        <p:spPr>
          <a:xfrm>
            <a:off x="5404379" y="330749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0156DB-8F16-44CE-B39D-9A2222D16C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2" y="2408363"/>
            <a:ext cx="4080282" cy="20401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925988-933E-44B7-B1DD-335D7773AC83}"/>
              </a:ext>
            </a:extLst>
          </p:cNvPr>
          <p:cNvSpPr txBox="1"/>
          <p:nvPr/>
        </p:nvSpPr>
        <p:spPr>
          <a:xfrm>
            <a:off x="6177663" y="4985116"/>
            <a:ext cx="207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" dirty="0">
                <a:latin typeface="Arial"/>
              </a:rPr>
              <a:t>SEPE heatmap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5B61C8-A54E-4A2D-B9BA-AD8DF4EE18AB}"/>
              </a:ext>
            </a:extLst>
          </p:cNvPr>
          <p:cNvSpPr txBox="1"/>
          <p:nvPr/>
        </p:nvSpPr>
        <p:spPr>
          <a:xfrm>
            <a:off x="1401907" y="4428202"/>
            <a:ext cx="207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" dirty="0">
                <a:latin typeface="Arial"/>
              </a:rPr>
              <a:t>RGB Images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C94EED-53D3-4DEE-8E30-52502B698E2F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3745758-5338-42E9-AAF3-F60923633FE2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D5C697A-4F97-49BC-94D4-A6B7C13C2C08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56" name="Picture 2" descr="University of Bath - Wikipedia">
              <a:extLst>
                <a:ext uri="{FF2B5EF4-FFF2-40B4-BE49-F238E27FC236}">
                  <a16:creationId xmlns:a16="http://schemas.microsoft.com/office/drawing/2014/main" id="{A986B770-2CDE-4FD9-8C32-CBD7D4C8D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E6D467-2B12-4206-B4E1-E46FD88CA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4E21DC4-B817-42B6-861B-F50B39627769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CFE2E9-6CA2-4067-95DD-F7AB1272C794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7DE478C-A773-4BEB-AF1B-034AD27FB931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D77A11A-60CC-487D-9095-37938241A17C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9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1194</TotalTime>
  <Words>709</Words>
  <Application>Microsoft Office PowerPoint</Application>
  <PresentationFormat>Custom</PresentationFormat>
  <Paragraphs>90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Motivation</vt:lpstr>
      <vt:lpstr>Problems – 360° optical flow definition</vt:lpstr>
      <vt:lpstr>Related Work</vt:lpstr>
      <vt:lpstr>Method – Pipeline</vt:lpstr>
      <vt:lpstr>Method – Generate perspective images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Christian Richardt</cp:lastModifiedBy>
  <cp:revision>239</cp:revision>
  <dcterms:created xsi:type="dcterms:W3CDTF">2021-10-26T20:18:17Z</dcterms:created>
  <dcterms:modified xsi:type="dcterms:W3CDTF">2021-11-01T17:10:09Z</dcterms:modified>
  <dc:language>en-US</dc:language>
</cp:coreProperties>
</file>